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2" r:id="rId2"/>
    <p:sldMasterId id="2147483756" r:id="rId3"/>
    <p:sldMasterId id="2147483768" r:id="rId4"/>
    <p:sldMasterId id="2147483780" r:id="rId5"/>
  </p:sldMasterIdLst>
  <p:notesMasterIdLst>
    <p:notesMasterId r:id="rId36"/>
  </p:notesMasterIdLst>
  <p:sldIdLst>
    <p:sldId id="256" r:id="rId6"/>
    <p:sldId id="259" r:id="rId7"/>
    <p:sldId id="260" r:id="rId8"/>
    <p:sldId id="295" r:id="rId9"/>
    <p:sldId id="258" r:id="rId10"/>
    <p:sldId id="261" r:id="rId11"/>
    <p:sldId id="296" r:id="rId12"/>
    <p:sldId id="294" r:id="rId13"/>
    <p:sldId id="262" r:id="rId14"/>
    <p:sldId id="263" r:id="rId15"/>
    <p:sldId id="264" r:id="rId16"/>
    <p:sldId id="288" r:id="rId17"/>
    <p:sldId id="290" r:id="rId18"/>
    <p:sldId id="291" r:id="rId19"/>
    <p:sldId id="292" r:id="rId20"/>
    <p:sldId id="270" r:id="rId21"/>
    <p:sldId id="271" r:id="rId22"/>
    <p:sldId id="273" r:id="rId23"/>
    <p:sldId id="293" r:id="rId24"/>
    <p:sldId id="274" r:id="rId25"/>
    <p:sldId id="275" r:id="rId26"/>
    <p:sldId id="276" r:id="rId27"/>
    <p:sldId id="277" r:id="rId28"/>
    <p:sldId id="283" r:id="rId29"/>
    <p:sldId id="278" r:id="rId30"/>
    <p:sldId id="279" r:id="rId31"/>
    <p:sldId id="287" r:id="rId32"/>
    <p:sldId id="280" r:id="rId33"/>
    <p:sldId id="281" r:id="rId34"/>
    <p:sldId id="286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723" autoAdjust="0"/>
  </p:normalViewPr>
  <p:slideViewPr>
    <p:cSldViewPr>
      <p:cViewPr>
        <p:scale>
          <a:sx n="73" d="100"/>
          <a:sy n="73" d="100"/>
        </p:scale>
        <p:origin x="-10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heme" Target="theme/theme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058C85-1C32-46E9-B786-7A101141F98F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221CC-FD3C-47F9-A3B4-774D5641F1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328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Trosow</a:t>
            </a:r>
            <a:r>
              <a:rPr lang="en-US" dirty="0" smtClean="0"/>
              <a:t>, Samuel; McNally, Michael B.; Briggs, Laura E.; Hoffman, Cameron; Ball, Cassandra D.; Jacobs, Adam; and Moran, Bridget,</a:t>
            </a:r>
          </a:p>
          <a:p>
            <a:r>
              <a:rPr lang="en-US" dirty="0" smtClean="0"/>
              <a:t>"Technology Transfer and Innovation Policy at Canadian Universities: Opportunities and Social Costs" (2012). FIMS Library and</a:t>
            </a:r>
          </a:p>
          <a:p>
            <a:r>
              <a:rPr lang="en-US" dirty="0" smtClean="0"/>
              <a:t>Information Science Publications. Paper 23.</a:t>
            </a:r>
          </a:p>
          <a:p>
            <a:r>
              <a:rPr lang="en-US" dirty="0" smtClean="0"/>
              <a:t>http://ir.lib.uwo.ca/fimspub/23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221CC-FD3C-47F9-A3B4-774D5641F1C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6236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For North America only:</a:t>
            </a:r>
          </a:p>
          <a:p>
            <a:r>
              <a:rPr lang="en-US" dirty="0" smtClean="0"/>
              <a:t>Saputo, 19th in 2011, sales 1/5th of NA leader</a:t>
            </a:r>
          </a:p>
          <a:p>
            <a:r>
              <a:rPr lang="en-US" dirty="0" smtClean="0"/>
              <a:t>Maple Leaf, 24th in 2011, sales 1/6th of NA leader</a:t>
            </a:r>
          </a:p>
          <a:p>
            <a:r>
              <a:rPr lang="en-US" dirty="0" smtClean="0"/>
              <a:t>Agropur, 32nd in 2011, sales 1/9th of NA leader</a:t>
            </a:r>
          </a:p>
          <a:p>
            <a:r>
              <a:rPr lang="en-US" dirty="0" smtClean="0"/>
              <a:t>McCain Foods, 44th in 2011, sales 1/12th of NA leader</a:t>
            </a:r>
          </a:p>
          <a:p>
            <a:endParaRPr lang="en-US" dirty="0" smtClean="0"/>
          </a:p>
          <a:p>
            <a:r>
              <a:rPr lang="en-US" dirty="0" err="1" smtClean="0"/>
              <a:t>Parmalat</a:t>
            </a:r>
            <a:r>
              <a:rPr lang="en-US" dirty="0" smtClean="0"/>
              <a:t> Canada: excluded as a </a:t>
            </a:r>
            <a:r>
              <a:rPr lang="en-US" dirty="0" err="1" smtClean="0"/>
              <a:t>wholy</a:t>
            </a:r>
            <a:r>
              <a:rPr lang="en-US" baseline="0" dirty="0" smtClean="0"/>
              <a:t> owned subsidiary of </a:t>
            </a:r>
            <a:r>
              <a:rPr lang="en-US" baseline="0" dirty="0" err="1" smtClean="0"/>
              <a:t>Parmalat</a:t>
            </a:r>
            <a:r>
              <a:rPr lang="en-US" baseline="0" dirty="0" smtClean="0"/>
              <a:t> Group, which is 83.3 percent controlled by the </a:t>
            </a:r>
            <a:r>
              <a:rPr lang="en-US" baseline="0" dirty="0" err="1" smtClean="0"/>
              <a:t>Lactalis</a:t>
            </a:r>
            <a:r>
              <a:rPr lang="en-US" baseline="0" dirty="0" smtClean="0"/>
              <a:t> Group (France)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Ranking based on http://www.foodprocessing.com/top100/</a:t>
            </a:r>
          </a:p>
          <a:p>
            <a:r>
              <a:rPr lang="en-US" dirty="0" smtClean="0"/>
              <a:t>Recalculated/ranked on food and beverage sales only. Years may vary across companies.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221CC-FD3C-47F9-A3B4-774D5641F1C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850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D17F92-6F49-4679-BA92-2495D19397B2}" type="datetime1">
              <a:rPr lang="en-CA" smtClean="0"/>
              <a:t>22/04/2013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11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4ACDBE-24E0-405F-B501-61C4BF67CE22}" type="datetime1">
              <a:rPr lang="en-CA" smtClean="0"/>
              <a:t>22/04/2013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205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E12D67-97CE-427F-8537-CA7E2539C693}" type="datetime1">
              <a:rPr lang="en-CA" smtClean="0"/>
              <a:t>22/04/2013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145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AAFEAF-FD67-4AB8-82C3-60DE34E1BCC6}" type="datetime1">
              <a:rPr lang="en-CA" smtClean="0"/>
              <a:t>22/04/2013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40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FF425F-A2DF-4181-8369-5C82BCD952BF}" type="datetime1">
              <a:rPr lang="en-CA" smtClean="0"/>
              <a:t>22/04/2013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730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F966F3-B093-470A-AD3E-5229060AE376}" type="datetime1">
              <a:rPr lang="en-CA" smtClean="0"/>
              <a:t>22/04/2013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684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83E596-CA09-492C-8392-BA54142C3459}" type="datetime1">
              <a:rPr lang="en-CA" smtClean="0"/>
              <a:t>22/04/2013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963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549D01-3C70-4074-B4F7-437662E6598D}" type="datetime1">
              <a:rPr lang="en-CA" smtClean="0"/>
              <a:t>22/04/2013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11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057C36-0832-46E0-BDD9-E6EE3C1F1EA5}" type="datetime1">
              <a:rPr lang="en-CA" smtClean="0"/>
              <a:t>22/04/2013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495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0EF7325-729D-42A5-8D25-3D1872A5C46E}" type="datetime1">
              <a:rPr lang="en-CA" smtClean="0"/>
              <a:t>22/04/2013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06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2F40D3-ECAB-4183-B068-85CBED35B003}" type="datetime1">
              <a:rPr lang="en-CA" smtClean="0"/>
              <a:t>22/04/2013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3180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99FF0-5A9F-4CC5-BBC4-D5B021FF12A1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38C18-3D42-4CAF-80AE-FB3BB17A6D8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48199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0D503-7F6D-4761-80D2-623CFAC63D29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4F47D-07D1-4238-B313-5ADC9923433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036361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28A40-AD9F-48FB-A251-85D5CF1A8989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F1C04-105E-4A60-8ACE-D9CDEFF644C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63936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61031-80E3-43A6-8A93-5EA468268014}" type="datetime1">
              <a:rPr lang="en-CA" smtClean="0"/>
              <a:t>22/04/2013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EF065-D400-45AD-B272-F0A15ECC01F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0605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56308-C7DB-4FA6-86F3-756FEAACAD66}" type="datetime1">
              <a:rPr lang="en-CA" smtClean="0"/>
              <a:t>22/04/2013</a:t>
            </a:fld>
            <a:endParaRPr lang="en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97455-1AF9-4E8A-BD9A-02157791382A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1525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5CD45-1741-4614-B13F-23DD0C19A3C7}" type="datetime1">
              <a:rPr lang="en-CA" smtClean="0"/>
              <a:t>22/04/2013</a:t>
            </a:fld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C5217-7A5E-464D-B78E-C307E8661439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170661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C7A7C-3F3F-4338-B0A5-1247A3B4AE85}" type="datetime1">
              <a:rPr lang="en-CA" smtClean="0"/>
              <a:t>22/04/2013</a:t>
            </a:fld>
            <a:endParaRPr lang="en-C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1C1C2-7C6F-4DA1-AA23-F6EC330E53E0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79999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77F66-810E-4AE6-BDAB-45CA8390F549}" type="datetime1">
              <a:rPr lang="en-CA" smtClean="0"/>
              <a:t>22/04/2013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93AEB-A843-40CE-B212-B10BE22524F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092870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008E9-13F7-452B-A084-92424D7D76BE}" type="datetime1">
              <a:rPr lang="en-CA" smtClean="0"/>
              <a:t>22/04/2013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30B15-A1FB-4C0C-9BF0-6F6C777390E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05327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6835F-DB9B-4477-9FA3-F7D4DFA8BE87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A9BE2-343A-48FC-9DAE-B65C6324DC89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91705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5B6FF-72DA-44D0-BAD6-8B63A0B8BCF6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0F9D5-4235-4A27-8832-9F349035B51A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471839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3449AFF-F7B3-4C3B-9228-7B4BFF73F1B6}" type="datetime1">
              <a:rPr lang="en-CA" smtClean="0"/>
              <a:t>22/04/2013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117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1792F9-8379-4E4D-AAC1-3BC9B26669FC}" type="datetime1">
              <a:rPr lang="en-CA" smtClean="0"/>
              <a:t>22/04/2013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2050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A81270-8C0E-40B8-95EA-9F96393742F9}" type="datetime1">
              <a:rPr lang="en-CA" smtClean="0"/>
              <a:t>22/04/2013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1455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4C6C79-943B-4EF5-ACCF-33B819F60A1C}" type="datetime1">
              <a:rPr lang="en-CA" smtClean="0"/>
              <a:t>22/04/2013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408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8A3B9C-9335-430B-9E2A-B8AF8175C67C}" type="datetime1">
              <a:rPr lang="en-CA" smtClean="0"/>
              <a:t>22/04/2013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7304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C9296A7-6329-4D18-95C4-6D95CE9694D5}" type="datetime1">
              <a:rPr lang="en-CA" smtClean="0"/>
              <a:t>22/04/2013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6845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32AC11-8458-4389-8759-48AC2C0C586C}" type="datetime1">
              <a:rPr lang="en-CA" smtClean="0"/>
              <a:t>22/04/2013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9632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2CF143-F54B-427C-AE72-EF3740C2BC14}" type="datetime1">
              <a:rPr lang="en-CA" smtClean="0"/>
              <a:t>22/04/2013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113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9F0D4-EA0A-4420-A12F-4B0438EC37A5}" type="datetime1">
              <a:rPr lang="en-CA" smtClean="0"/>
              <a:t>22/04/2013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4957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03B5AC7-A06C-4EA5-933E-DE385DE74AFA}" type="datetime1">
              <a:rPr lang="en-CA" smtClean="0"/>
              <a:t>22/04/2013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0671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B926A6-849E-4132-9E0F-A93FE5958B0D}" type="datetime1">
              <a:rPr lang="en-CA" smtClean="0"/>
              <a:t>22/04/2013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31802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7C9A4-27B4-4273-A6F0-2E1B44E85CAE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38C18-3D42-4CAF-80AE-FB3BB17A6D8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481995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E2C8F-01D5-4B6D-8159-1D61F8F2BF10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4F47D-07D1-4238-B313-5ADC9923433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0363614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AF4E7-1115-48B3-94E9-BA6D457AD59D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F1C04-105E-4A60-8ACE-D9CDEFF644C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63936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4912B-1B5C-4DC3-8ACE-2FA83543E936}" type="datetime1">
              <a:rPr lang="en-CA" smtClean="0"/>
              <a:t>22/04/2013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EF065-D400-45AD-B272-F0A15ECC01F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06050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6BE24-627F-459D-8716-B13E5443FF88}" type="datetime1">
              <a:rPr lang="en-CA" smtClean="0"/>
              <a:t>22/04/2013</a:t>
            </a:fld>
            <a:endParaRPr lang="en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97455-1AF9-4E8A-BD9A-02157791382A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152578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39756-0E69-4681-86CA-98E0E4533718}" type="datetime1">
              <a:rPr lang="en-CA" smtClean="0"/>
              <a:t>22/04/2013</a:t>
            </a:fld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C5217-7A5E-464D-B78E-C307E8661439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1706610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4998D2-4BDA-41F7-B0AC-9A89820DD6C5}" type="datetime1">
              <a:rPr lang="en-CA" smtClean="0"/>
              <a:t>22/04/2013</a:t>
            </a:fld>
            <a:endParaRPr lang="en-C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1C1C2-7C6F-4DA1-AA23-F6EC330E53E0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799995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789C8-453E-4E68-853C-7529D1C0E46B}" type="datetime1">
              <a:rPr lang="en-CA" smtClean="0"/>
              <a:t>22/04/2013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93AEB-A843-40CE-B212-B10BE22524F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0928702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77AF6-1D82-4281-B477-555B77901078}" type="datetime1">
              <a:rPr lang="en-CA" smtClean="0"/>
              <a:t>22/04/2013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30B15-A1FB-4C0C-9BF0-6F6C777390E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053279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DF3F6-8B16-4DBE-87DA-9D508109A799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A9BE2-343A-48FC-9DAE-B65C6324DC89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917051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53E7D-BB1C-42AD-8794-873B2FFE2FBC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0F9D5-4235-4A27-8832-9F349035B51A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4718398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2798AA-A605-499A-8ADA-9584E0615AA2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238C18-3D42-4CAF-80AE-FB3BB17A6D8B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19163B4-36A9-4B94-9647-4A908915162B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A0DB2C-E496-4A71-AFE1-9B7C840F4C87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FF1C04-105E-4A60-8ACE-D9CDEFF644CF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810F7E-489C-4CF1-846D-8CB0D1F7D69B}" type="datetime1">
              <a:rPr lang="en-CA" smtClean="0"/>
              <a:t>22/04/2013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FEF065-D400-45AD-B272-F0A15ECC01FE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CCEBE1-2C10-43D7-94E9-43F057AA09FE}" type="datetime1">
              <a:rPr lang="en-CA" smtClean="0"/>
              <a:t>22/04/2013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897455-1AF9-4E8A-BD9A-02157791382A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F74E40-D78D-46AD-8979-AB6EFD29331E}" type="datetime1">
              <a:rPr lang="en-CA" smtClean="0"/>
              <a:t>22/04/2013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3C5217-7A5E-464D-B78E-C307E866143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282947-A04A-4C91-A70A-81A13385B7D7}" type="datetime1">
              <a:rPr lang="en-CA" smtClean="0"/>
              <a:t>22/04/2013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E1C1C2-7C6F-4DA1-AA23-F6EC330E53E0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306E30-8178-4193-A296-8952A87D0825}" type="datetime1">
              <a:rPr lang="en-CA" smtClean="0"/>
              <a:t>22/04/2013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B593AEB-A843-40CE-B212-B10BE22524F7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D4D43F-A83B-4011-BDB9-4E3522B24F4B}" type="datetime1">
              <a:rPr lang="en-CA" smtClean="0"/>
              <a:t>22/04/2013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330B15-A1FB-4C0C-9BF0-6F6C777390E4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C15510-85F8-4D91-8A79-835C3BEFE707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DA9BE2-343A-48FC-9DAE-B65C6324DC8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5EF00D-960A-42F1-859E-AD9F81B4D961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50F9D5-4235-4A27-8832-9F349035B51A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68313" y="15573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70F5B1D8-E536-401C-996E-3D0C412EFA3A}" type="datetime1">
              <a:rPr lang="en-CA" smtClean="0"/>
              <a:t>22/04/2013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  <p:pic>
        <p:nvPicPr>
          <p:cNvPr id="1030" name="Picture 2" descr="TrkB-PPT-V1-Green-Header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" descr="TrkB-PPT-V1-Footer1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56"/>
          <a:stretch>
            <a:fillRect/>
          </a:stretch>
        </p:blipFill>
        <p:spPr bwMode="auto">
          <a:xfrm>
            <a:off x="0" y="9525"/>
            <a:ext cx="9144000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5219700" y="6148388"/>
          <a:ext cx="3709988" cy="503237"/>
        </p:xfrm>
        <a:graphic>
          <a:graphicData uri="http://schemas.openxmlformats.org/drawingml/2006/table">
            <a:tbl>
              <a:tblPr/>
              <a:tblGrid>
                <a:gridCol w="3709988"/>
              </a:tblGrid>
              <a:tr h="503237">
                <a:tc>
                  <a:txBody>
                    <a:bodyPr/>
                    <a:lstStyle/>
                    <a:p>
                      <a:pPr algn="ctr" eaLnBrk="1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bg1"/>
                          </a:solidFill>
                          <a:effectLst/>
                          <a:latin typeface="Cambria"/>
                          <a:ea typeface="Times New Roman"/>
                          <a:cs typeface="Cambria"/>
                        </a:rPr>
                        <a:t>providing solutions </a:t>
                      </a:r>
                      <a:endParaRPr lang="en-CA" sz="700" dirty="0">
                        <a:solidFill>
                          <a:schemeClr val="bg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914400" indent="457200" algn="ctr" eaLnBrk="1">
                        <a:spcAft>
                          <a:spcPts val="0"/>
                        </a:spcAft>
                      </a:pPr>
                      <a:r>
                        <a:rPr lang="en-CA" sz="1600" b="1" i="1" dirty="0">
                          <a:solidFill>
                            <a:schemeClr val="bg1"/>
                          </a:solidFill>
                          <a:effectLst/>
                          <a:latin typeface="Cambria"/>
                          <a:ea typeface="Times New Roman"/>
                          <a:cs typeface="Cambria"/>
                        </a:rPr>
                        <a:t>for a </a:t>
                      </a:r>
                      <a:r>
                        <a:rPr lang="en-CA" sz="1600" b="1" dirty="0">
                          <a:solidFill>
                            <a:schemeClr val="bg1"/>
                          </a:solidFill>
                          <a:effectLst/>
                          <a:latin typeface="Cambria"/>
                          <a:ea typeface="Times New Roman"/>
                          <a:cs typeface="Cambria"/>
                        </a:rPr>
                        <a:t>better world</a:t>
                      </a:r>
                      <a:endParaRPr lang="en-CA" sz="700" dirty="0">
                        <a:solidFill>
                          <a:schemeClr val="bg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034" name="Picture 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062663"/>
            <a:ext cx="3671887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CA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8F67A6-B7CE-4072-9E98-D1292CE46267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02E8910-F0A9-4B66-881B-7453BC44BD7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68313" y="15573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9FDD76EB-1614-4F05-AAA9-F7254F4091D9}" type="datetime1">
              <a:rPr lang="en-CA" smtClean="0"/>
              <a:t>22/04/2013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  <p:pic>
        <p:nvPicPr>
          <p:cNvPr id="1030" name="Picture 2" descr="TrkB-PPT-V1-Green-Header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" descr="TrkB-PPT-V1-Footer1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56"/>
          <a:stretch>
            <a:fillRect/>
          </a:stretch>
        </p:blipFill>
        <p:spPr bwMode="auto">
          <a:xfrm>
            <a:off x="0" y="9525"/>
            <a:ext cx="9144000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5219700" y="6148388"/>
          <a:ext cx="3709988" cy="503237"/>
        </p:xfrm>
        <a:graphic>
          <a:graphicData uri="http://schemas.openxmlformats.org/drawingml/2006/table">
            <a:tbl>
              <a:tblPr/>
              <a:tblGrid>
                <a:gridCol w="3709988"/>
              </a:tblGrid>
              <a:tr h="503237">
                <a:tc>
                  <a:txBody>
                    <a:bodyPr/>
                    <a:lstStyle/>
                    <a:p>
                      <a:pPr algn="ctr" eaLnBrk="1"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bg1"/>
                          </a:solidFill>
                          <a:effectLst/>
                          <a:latin typeface="Cambria"/>
                          <a:ea typeface="Times New Roman"/>
                          <a:cs typeface="Cambria"/>
                        </a:rPr>
                        <a:t>providing solutions </a:t>
                      </a:r>
                      <a:endParaRPr lang="en-CA" sz="700" dirty="0">
                        <a:solidFill>
                          <a:schemeClr val="bg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914400" indent="457200" algn="ctr" eaLnBrk="1">
                        <a:spcAft>
                          <a:spcPts val="0"/>
                        </a:spcAft>
                      </a:pPr>
                      <a:r>
                        <a:rPr lang="en-CA" sz="1600" b="1" i="1" dirty="0">
                          <a:solidFill>
                            <a:schemeClr val="bg1"/>
                          </a:solidFill>
                          <a:effectLst/>
                          <a:latin typeface="Cambria"/>
                          <a:ea typeface="Times New Roman"/>
                          <a:cs typeface="Cambria"/>
                        </a:rPr>
                        <a:t>for a </a:t>
                      </a:r>
                      <a:r>
                        <a:rPr lang="en-CA" sz="1600" b="1" dirty="0">
                          <a:solidFill>
                            <a:schemeClr val="bg1"/>
                          </a:solidFill>
                          <a:effectLst/>
                          <a:latin typeface="Cambria"/>
                          <a:ea typeface="Times New Roman"/>
                          <a:cs typeface="Cambria"/>
                        </a:rPr>
                        <a:t>better world</a:t>
                      </a:r>
                      <a:endParaRPr lang="en-CA" sz="700" dirty="0">
                        <a:solidFill>
                          <a:schemeClr val="bg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034" name="Picture 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062663"/>
            <a:ext cx="3671887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CA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EEBA5B-A56C-4090-A12F-63826F555704}" type="datetime1">
              <a:rPr lang="en-CA" smtClean="0"/>
              <a:t>22/04/2013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02E8910-F0A9-4B66-881B-7453BC44BD7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7B37A04-FBCE-45D2-B628-D9714070BD93}" type="datetime1">
              <a:rPr lang="en-CA" smtClean="0"/>
              <a:t>22/04/2013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5C14F98B-63B9-4FE7-8C05-2A913E6F9E0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14400"/>
            <a:ext cx="7772400" cy="2076450"/>
          </a:xfrm>
          <a:noFill/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University Roles in Science, Innovation and HQP in the Canadian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Agri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-food System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114800"/>
            <a:ext cx="7162800" cy="175260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Presentation to Federal-Provincial-Territorial Deputy Ministers</a:t>
            </a:r>
          </a:p>
          <a:p>
            <a:pPr algn="ctr"/>
            <a:r>
              <a:rPr lang="en-US" sz="2000" b="1" dirty="0">
                <a:solidFill>
                  <a:schemeClr val="tx1"/>
                </a:solidFill>
              </a:rPr>
              <a:t>b</a:t>
            </a:r>
            <a:r>
              <a:rPr lang="en-US" sz="2000" b="1" dirty="0" smtClean="0">
                <a:solidFill>
                  <a:schemeClr val="tx1"/>
                </a:solidFill>
              </a:rPr>
              <a:t>y the Association of Canadian Faculties of Agriculture and Veterinary Medicine</a:t>
            </a:r>
          </a:p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23 April 2013</a:t>
            </a:r>
          </a:p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Montreal</a:t>
            </a:r>
            <a:endParaRPr 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01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04800"/>
            <a:ext cx="7520940" cy="548640"/>
          </a:xfrm>
        </p:spPr>
        <p:txBody>
          <a:bodyPr/>
          <a:lstStyle/>
          <a:p>
            <a:r>
              <a:rPr lang="en-US" sz="3200" b="1" dirty="0" smtClean="0"/>
              <a:t>ACFAVM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59363"/>
          </a:xfrm>
        </p:spPr>
        <p:txBody>
          <a:bodyPr numCol="2"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Five Veterinary Medicine Faculties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University of Calgary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University of Saskatchewan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University of Guelph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000" dirty="0" err="1" smtClean="0"/>
              <a:t>Université</a:t>
            </a:r>
            <a:r>
              <a:rPr lang="en-US" sz="2000" dirty="0" smtClean="0"/>
              <a:t> de Montréal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University of Prince Edward Island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000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000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000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Eight </a:t>
            </a:r>
            <a:r>
              <a:rPr lang="en-US" sz="2000" dirty="0" err="1" smtClean="0"/>
              <a:t>Agri</a:t>
            </a:r>
            <a:r>
              <a:rPr lang="en-US" sz="2000" dirty="0" smtClean="0"/>
              <a:t>-food Faculties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University of British Columbia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University of Alberta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University of Saskatchewan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University of Manitoba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University of Guelph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McGill University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000" dirty="0" err="1" smtClean="0"/>
              <a:t>Université</a:t>
            </a:r>
            <a:r>
              <a:rPr lang="en-US" sz="2000" dirty="0" smtClean="0"/>
              <a:t> Laval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Dalhousie University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876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/>
              <a:t>ACFAVM  Mission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219200"/>
            <a:ext cx="7520940" cy="3579849"/>
          </a:xfrm>
        </p:spPr>
        <p:txBody>
          <a:bodyPr>
            <a:normAutofit/>
          </a:bodyPr>
          <a:lstStyle/>
          <a:p>
            <a:r>
              <a:rPr lang="en-US" sz="2400" i="1" dirty="0" smtClean="0"/>
              <a:t>“Canada’s leading catalyst for the development and</a:t>
            </a:r>
          </a:p>
          <a:p>
            <a:r>
              <a:rPr lang="en-US" sz="2400" i="1" dirty="0"/>
              <a:t>a</a:t>
            </a:r>
            <a:r>
              <a:rPr lang="en-US" sz="2400" i="1" dirty="0" smtClean="0"/>
              <a:t>doption of science and veterinary technology for the </a:t>
            </a:r>
          </a:p>
          <a:p>
            <a:r>
              <a:rPr lang="en-US" sz="2400" i="1" dirty="0"/>
              <a:t>a</a:t>
            </a:r>
            <a:r>
              <a:rPr lang="en-US" sz="2400" i="1" dirty="0" smtClean="0"/>
              <a:t>gricultural and food industry at home and abroad, and</a:t>
            </a:r>
          </a:p>
          <a:p>
            <a:endParaRPr lang="en-US" sz="2400" i="1" dirty="0" smtClean="0"/>
          </a:p>
          <a:p>
            <a:r>
              <a:rPr lang="en-US" sz="2400" i="1" dirty="0" smtClean="0"/>
              <a:t>The primary sources for undergraduate and graduate</a:t>
            </a:r>
          </a:p>
          <a:p>
            <a:r>
              <a:rPr lang="en-US" sz="2400" i="1" dirty="0" smtClean="0"/>
              <a:t>education to serve the growing needs of the industry and</a:t>
            </a:r>
          </a:p>
          <a:p>
            <a:r>
              <a:rPr lang="en-US" sz="2400" i="1" dirty="0" smtClean="0"/>
              <a:t>governments.”</a:t>
            </a:r>
          </a:p>
          <a:p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62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229600" cy="71596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Agriculture and Food Research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029201"/>
          </a:xfrm>
        </p:spPr>
        <p:txBody>
          <a:bodyPr>
            <a:normAutofit fontScale="62500" lnSpcReduction="20000"/>
          </a:bodyPr>
          <a:lstStyle/>
          <a:p>
            <a:r>
              <a:rPr lang="en-US" sz="3200" dirty="0" smtClean="0"/>
              <a:t>Research in the eight agriculture </a:t>
            </a:r>
            <a:r>
              <a:rPr lang="en-US" sz="3200" dirty="0"/>
              <a:t>f</a:t>
            </a:r>
            <a:r>
              <a:rPr lang="en-US" sz="3200" dirty="0" smtClean="0"/>
              <a:t>aculties:</a:t>
            </a:r>
          </a:p>
          <a:p>
            <a:pPr lvl="1"/>
            <a:r>
              <a:rPr lang="en-US" sz="3200" dirty="0" smtClean="0"/>
              <a:t>Over $350 million in 2010-2011</a:t>
            </a:r>
          </a:p>
          <a:p>
            <a:pPr lvl="1"/>
            <a:r>
              <a:rPr lang="en-US" sz="3200" dirty="0" smtClean="0"/>
              <a:t>12,517 published papers 2003-2010</a:t>
            </a:r>
          </a:p>
          <a:p>
            <a:pPr lvl="1"/>
            <a:endParaRPr lang="en-US" sz="3200" dirty="0"/>
          </a:p>
          <a:p>
            <a:r>
              <a:rPr lang="en-US" sz="3200" dirty="0" smtClean="0"/>
              <a:t>Member Universities, not CFAVM faculties</a:t>
            </a:r>
          </a:p>
          <a:p>
            <a:pPr lvl="1"/>
            <a:r>
              <a:rPr lang="en-US" sz="3200" dirty="0" smtClean="0"/>
              <a:t>20,907 published papers 2003-2010</a:t>
            </a:r>
          </a:p>
          <a:p>
            <a:pPr lvl="1"/>
            <a:endParaRPr lang="en-US" sz="3200" dirty="0"/>
          </a:p>
          <a:p>
            <a:r>
              <a:rPr lang="en-US" sz="3200" dirty="0" smtClean="0"/>
              <a:t>Agriculture and </a:t>
            </a:r>
            <a:r>
              <a:rPr lang="en-US" sz="3200" dirty="0" err="1" smtClean="0"/>
              <a:t>Agri</a:t>
            </a:r>
            <a:r>
              <a:rPr lang="en-US" sz="3200" dirty="0" smtClean="0"/>
              <a:t>-food Canada</a:t>
            </a:r>
          </a:p>
          <a:p>
            <a:pPr lvl="1"/>
            <a:r>
              <a:rPr lang="en-US" sz="3200" dirty="0" smtClean="0"/>
              <a:t>6,363 papers published 2003-2010</a:t>
            </a:r>
          </a:p>
          <a:p>
            <a:pPr lvl="1"/>
            <a:endParaRPr lang="en-US" sz="3200" dirty="0" smtClean="0"/>
          </a:p>
          <a:p>
            <a:r>
              <a:rPr lang="en-US" sz="3200" dirty="0" smtClean="0"/>
              <a:t>Provincial staff also published papers</a:t>
            </a:r>
          </a:p>
          <a:p>
            <a:endParaRPr lang="en-US" sz="3200" dirty="0"/>
          </a:p>
          <a:p>
            <a:r>
              <a:rPr lang="en-US" sz="3200" dirty="0" smtClean="0"/>
              <a:t>Canada overall:</a:t>
            </a:r>
          </a:p>
          <a:p>
            <a:pPr lvl="1"/>
            <a:r>
              <a:rPr lang="en-US" sz="3200" dirty="0" smtClean="0"/>
              <a:t>High impact, high intensity</a:t>
            </a:r>
          </a:p>
          <a:p>
            <a:pPr lvl="1"/>
            <a:r>
              <a:rPr lang="en-US" sz="3200" dirty="0" smtClean="0"/>
              <a:t>8</a:t>
            </a:r>
            <a:r>
              <a:rPr lang="en-US" sz="3200" baseline="30000" dirty="0" smtClean="0"/>
              <a:t>th</a:t>
            </a:r>
            <a:r>
              <a:rPr lang="en-US" sz="3200" dirty="0" smtClean="0"/>
              <a:t> in the world for published papers (2010)</a:t>
            </a:r>
          </a:p>
          <a:p>
            <a:pPr lvl="1"/>
            <a:r>
              <a:rPr lang="en-US" sz="3200" dirty="0" smtClean="0"/>
              <a:t>9</a:t>
            </a:r>
            <a:r>
              <a:rPr lang="en-US" sz="3200" baseline="30000" dirty="0" smtClean="0"/>
              <a:t>th</a:t>
            </a:r>
            <a:r>
              <a:rPr lang="en-US" sz="3200" dirty="0" smtClean="0"/>
              <a:t> in the world for impact (2010)</a:t>
            </a:r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33400" y="5727412"/>
            <a:ext cx="76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Sources: Assessment of the Scientific Output of CFAVM Members, Science </a:t>
            </a:r>
            <a:r>
              <a:rPr lang="en-US" sz="1600" dirty="0" err="1" smtClean="0"/>
              <a:t>Metrix</a:t>
            </a:r>
            <a:r>
              <a:rPr lang="en-US" sz="1600" dirty="0" smtClean="0"/>
              <a:t>: Prepared for the Canadian Faculties of Agriculture and Veterinary Medicine (CFAVM).</a:t>
            </a:r>
          </a:p>
          <a:p>
            <a:r>
              <a:rPr lang="en-US" sz="1600" dirty="0" smtClean="0"/>
              <a:t>Internal ACFAVM study on research investments.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52167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229600" cy="715962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Agriculture and Food Research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82208"/>
            <a:ext cx="8229600" cy="5059363"/>
          </a:xfrm>
        </p:spPr>
        <p:txBody>
          <a:bodyPr>
            <a:normAutofit/>
          </a:bodyPr>
          <a:lstStyle/>
          <a:p>
            <a:r>
              <a:rPr lang="en-US" sz="2000" dirty="0" smtClean="0"/>
              <a:t>Research in the eight agriculture </a:t>
            </a:r>
            <a:r>
              <a:rPr lang="en-US" sz="2000" dirty="0"/>
              <a:t>f</a:t>
            </a:r>
            <a:r>
              <a:rPr lang="en-US" sz="2000" dirty="0" smtClean="0"/>
              <a:t>aculties:</a:t>
            </a:r>
          </a:p>
          <a:p>
            <a:pPr lvl="1"/>
            <a:r>
              <a:rPr lang="en-US" sz="2000" dirty="0" smtClean="0"/>
              <a:t>Over $350 million in 2010-2011</a:t>
            </a:r>
          </a:p>
          <a:p>
            <a:pPr lvl="1"/>
            <a:r>
              <a:rPr lang="en-US" sz="2000" dirty="0" smtClean="0"/>
              <a:t>12,517 </a:t>
            </a:r>
            <a:r>
              <a:rPr lang="en-US" sz="2000" dirty="0" smtClean="0"/>
              <a:t>published papers 2003-2010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en-US" sz="2000" dirty="0" smtClean="0"/>
              <a:t>Agriculture and </a:t>
            </a:r>
            <a:r>
              <a:rPr lang="en-US" sz="2000" dirty="0" err="1" smtClean="0"/>
              <a:t>Agri</a:t>
            </a:r>
            <a:r>
              <a:rPr lang="en-US" sz="2000" dirty="0" smtClean="0"/>
              <a:t>-food Canada</a:t>
            </a:r>
          </a:p>
          <a:p>
            <a:pPr lvl="1"/>
            <a:r>
              <a:rPr lang="en-US" sz="2000" dirty="0" smtClean="0"/>
              <a:t>6,363 </a:t>
            </a:r>
            <a:r>
              <a:rPr lang="en-US" sz="2000" dirty="0" smtClean="0"/>
              <a:t>papers published 2003-2010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en-US" sz="2000" dirty="0" smtClean="0"/>
              <a:t>Provincial staff also published papers</a:t>
            </a:r>
          </a:p>
          <a:p>
            <a:r>
              <a:rPr lang="en-US" sz="2000" dirty="0" smtClean="0"/>
              <a:t>Canada overall:</a:t>
            </a:r>
          </a:p>
          <a:p>
            <a:pPr lvl="1"/>
            <a:r>
              <a:rPr lang="en-US" sz="2000" dirty="0" smtClean="0"/>
              <a:t>High impact, high intensity</a:t>
            </a:r>
          </a:p>
          <a:p>
            <a:pPr lvl="1"/>
            <a:r>
              <a:rPr lang="en-US" sz="2000" dirty="0" smtClean="0"/>
              <a:t>8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in the world for published papers (2010)</a:t>
            </a:r>
          </a:p>
          <a:p>
            <a:pPr lvl="1"/>
            <a:r>
              <a:rPr lang="en-US" sz="2000" dirty="0" smtClean="0"/>
              <a:t>9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in the world for impact (2010)</a:t>
            </a:r>
          </a:p>
          <a:p>
            <a:pPr marL="457200" lvl="1" indent="0">
              <a:buNone/>
            </a:pPr>
            <a:endParaRPr lang="en-US" sz="1800" dirty="0"/>
          </a:p>
        </p:txBody>
      </p:sp>
      <p:sp>
        <p:nvSpPr>
          <p:cNvPr id="5" name="TextBox 4"/>
          <p:cNvSpPr txBox="1"/>
          <p:nvPr/>
        </p:nvSpPr>
        <p:spPr>
          <a:xfrm>
            <a:off x="533400" y="6019800"/>
            <a:ext cx="76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Source: Assessment of the Scientific Output of CFAVM Members, Science </a:t>
            </a:r>
            <a:r>
              <a:rPr lang="en-US" sz="1600" dirty="0" err="1" smtClean="0"/>
              <a:t>Metrix</a:t>
            </a:r>
            <a:r>
              <a:rPr lang="en-US" sz="1600" dirty="0" smtClean="0"/>
              <a:t>: Prepared for the Canadian Faculties of Agriculture and Veterinary Medicine (CFAVM)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915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/>
              <a:t>Agriculture and Food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66800"/>
            <a:ext cx="7520940" cy="3579849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2000" dirty="0" smtClean="0"/>
              <a:t>“…</a:t>
            </a:r>
            <a:r>
              <a:rPr lang="en-US" sz="2000" b="0" dirty="0" smtClean="0"/>
              <a:t>Canadian </a:t>
            </a:r>
            <a:r>
              <a:rPr lang="en-US" sz="2000" b="0" dirty="0"/>
              <a:t>patents related to ICT, Chemicals, and </a:t>
            </a:r>
            <a:r>
              <a:rPr lang="en-US" sz="2000" b="0" dirty="0" err="1"/>
              <a:t>AgriFood</a:t>
            </a:r>
            <a:r>
              <a:rPr lang="en-US" sz="2000" b="0" dirty="0"/>
              <a:t> have </a:t>
            </a:r>
            <a:r>
              <a:rPr lang="en-US" sz="2000" b="0" dirty="0" smtClean="0"/>
              <a:t>a </a:t>
            </a:r>
            <a:r>
              <a:rPr lang="en-US" sz="2000" b="0" dirty="0"/>
              <a:t>greater impact than the world </a:t>
            </a:r>
            <a:r>
              <a:rPr lang="en-US" sz="2000" b="0" dirty="0" smtClean="0"/>
              <a:t>average”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2000" b="0" dirty="0" smtClean="0"/>
              <a:t>“…Canadian </a:t>
            </a:r>
            <a:r>
              <a:rPr lang="en-US" sz="2000" b="0" dirty="0"/>
              <a:t>research in Agriculture, Fisheries, and Forestry ranked second in </a:t>
            </a:r>
            <a:r>
              <a:rPr lang="en-US" sz="2000" b="0" dirty="0" smtClean="0"/>
              <a:t>the world”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2000" b="0" dirty="0" smtClean="0"/>
              <a:t>“…Canada’s </a:t>
            </a:r>
            <a:r>
              <a:rPr lang="en-US" sz="2000" b="0" dirty="0"/>
              <a:t>share of the world’s scientific publications is particularly high in the </a:t>
            </a:r>
            <a:r>
              <a:rPr lang="en-US" sz="2000" b="0" dirty="0" smtClean="0"/>
              <a:t>fields </a:t>
            </a:r>
            <a:r>
              <a:rPr lang="en-US" sz="2000" b="0" dirty="0"/>
              <a:t>of </a:t>
            </a:r>
            <a:r>
              <a:rPr lang="en-US" sz="2000" b="0" dirty="0" smtClean="0"/>
              <a:t>…  Agriculture</a:t>
            </a:r>
            <a:r>
              <a:rPr lang="en-US" sz="2000" b="0" dirty="0"/>
              <a:t>, </a:t>
            </a:r>
            <a:r>
              <a:rPr lang="en-US" sz="2000" b="0" dirty="0" smtClean="0"/>
              <a:t>Fisheries</a:t>
            </a:r>
            <a:r>
              <a:rPr lang="en-US" sz="2000" b="0" dirty="0"/>
              <a:t>, and Forestry</a:t>
            </a:r>
            <a:r>
              <a:rPr lang="en-US" sz="2000" b="0" dirty="0" smtClean="0"/>
              <a:t>.”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2000" b="0" dirty="0" smtClean="0"/>
              <a:t>“…Canada’s </a:t>
            </a:r>
            <a:r>
              <a:rPr lang="en-US" sz="2000" b="0" dirty="0"/>
              <a:t>output in almost half  of  the fields grew </a:t>
            </a:r>
            <a:r>
              <a:rPr lang="en-US" sz="2000" b="0" dirty="0" smtClean="0"/>
              <a:t>more </a:t>
            </a:r>
            <a:r>
              <a:rPr lang="en-US" sz="2000" b="0" dirty="0"/>
              <a:t>slowly than total world output, most notably in Agriculture, Fisheries, and </a:t>
            </a:r>
            <a:r>
              <a:rPr lang="en-US" sz="2000" b="0" dirty="0" smtClean="0"/>
              <a:t>Forestry…”</a:t>
            </a:r>
          </a:p>
          <a:p>
            <a:endParaRPr lang="en-US" sz="2000" dirty="0" smtClean="0"/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b="0" dirty="0" smtClean="0"/>
              <a:t>Source</a:t>
            </a:r>
            <a:r>
              <a:rPr lang="en-US" sz="2000" b="0" dirty="0"/>
              <a:t>: </a:t>
            </a:r>
            <a:r>
              <a:rPr lang="en-US" sz="2000" b="0" dirty="0" smtClean="0"/>
              <a:t>“The State </a:t>
            </a:r>
            <a:r>
              <a:rPr lang="en-US" sz="2000" b="0" dirty="0"/>
              <a:t>of Science and </a:t>
            </a:r>
            <a:r>
              <a:rPr lang="en-US" sz="2000" b="0" dirty="0" smtClean="0"/>
              <a:t>Technology in Canada</a:t>
            </a:r>
            <a:r>
              <a:rPr lang="en-US" sz="2000" b="0" dirty="0"/>
              <a:t>, </a:t>
            </a:r>
            <a:r>
              <a:rPr lang="en-US" sz="2000" b="0" dirty="0" smtClean="0"/>
              <a:t>2012”</a:t>
            </a:r>
            <a:endParaRPr lang="en-US" sz="20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4642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Agriculture and Food Research</a:t>
            </a: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934117"/>
            <a:ext cx="7543800" cy="5908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81992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pPr algn="ctr"/>
            <a:r>
              <a:rPr lang="en-US" dirty="0"/>
              <a:t>Agriculture and Food Research</a:t>
            </a: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143000"/>
            <a:ext cx="7470478" cy="5563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086561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793241"/>
            <a:ext cx="6645338" cy="5495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8600" y="152400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"Positional analysis of leading countries in Agricultural and Veterinary Sciences (2003–2010</a:t>
            </a:r>
            <a:r>
              <a:rPr lang="en-US" b="1" dirty="0" smtClean="0"/>
              <a:t>) Number </a:t>
            </a:r>
            <a:r>
              <a:rPr lang="en-US" b="1" dirty="0"/>
              <a:t>of papers (area of circles), scientific impact (ARC), specialization index (SI)"</a:t>
            </a:r>
            <a:r>
              <a:rPr lang="en-US" dirty="0"/>
              <a:t>										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3400" y="6326088"/>
            <a:ext cx="7924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Source: Assessment </a:t>
            </a:r>
            <a:r>
              <a:rPr lang="en-US" sz="1400" dirty="0"/>
              <a:t>of the Scientific Output of CFAVM Members, Science </a:t>
            </a:r>
            <a:r>
              <a:rPr lang="en-US" sz="1400" dirty="0" err="1" smtClean="0"/>
              <a:t>Metrix</a:t>
            </a:r>
            <a:endParaRPr lang="en-US" sz="1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122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9144000" cy="544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8600" y="152399"/>
            <a:ext cx="8610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Collaboration network of CFAVM members in Agricultural and Veterinary </a:t>
            </a:r>
            <a:r>
              <a:rPr lang="en-US" b="1" dirty="0" smtClean="0"/>
              <a:t>Sciences</a:t>
            </a:r>
          </a:p>
          <a:p>
            <a:r>
              <a:rPr lang="en-US" b="1" dirty="0" smtClean="0"/>
              <a:t> </a:t>
            </a:r>
            <a:r>
              <a:rPr lang="en-US" b="1" dirty="0"/>
              <a:t>(2003–2010)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172200"/>
            <a:ext cx="7980363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4902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533400"/>
            <a:ext cx="7391400" cy="6010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" y="6550223"/>
            <a:ext cx="678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Assessment of the Scientific Output of CFAVM Members, Science </a:t>
            </a:r>
            <a:r>
              <a:rPr lang="en-US" sz="1400" dirty="0" err="1" smtClean="0"/>
              <a:t>Metrix</a:t>
            </a:r>
            <a:endParaRPr lang="en-US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152400" y="21771"/>
            <a:ext cx="807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Collaboration network of leading Canadian institutions in Agricultural and Veterinary Sciences (2003–2010)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078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44562"/>
          </a:xfrm>
        </p:spPr>
        <p:txBody>
          <a:bodyPr/>
          <a:lstStyle/>
          <a:p>
            <a:pPr algn="ctr"/>
            <a:r>
              <a:rPr lang="en-US" sz="3200" b="1" dirty="0"/>
              <a:t>Human Resource Development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7799" y="988987"/>
            <a:ext cx="6428283" cy="548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38200" y="5943600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 = 8210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0488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44562"/>
          </a:xfrm>
        </p:spPr>
        <p:txBody>
          <a:bodyPr/>
          <a:lstStyle/>
          <a:p>
            <a:pPr algn="ctr"/>
            <a:r>
              <a:rPr lang="en-US" sz="3200" b="1" dirty="0"/>
              <a:t>Human Resource Development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" y="1066800"/>
            <a:ext cx="7924800" cy="5283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407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7520940" cy="548640"/>
          </a:xfrm>
        </p:spPr>
        <p:txBody>
          <a:bodyPr/>
          <a:lstStyle/>
          <a:p>
            <a:pPr algn="ctr"/>
            <a:r>
              <a:rPr lang="en-US" sz="3200" b="1" dirty="0"/>
              <a:t>Human Resource Development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800" y="990600"/>
            <a:ext cx="7998939" cy="5381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3981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b="1" dirty="0"/>
              <a:t>Human Resource Development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66800"/>
            <a:ext cx="8077200" cy="5428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065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7520940" cy="548640"/>
          </a:xfrm>
        </p:spPr>
        <p:txBody>
          <a:bodyPr/>
          <a:lstStyle/>
          <a:p>
            <a:pPr algn="ctr"/>
            <a:r>
              <a:rPr lang="en-US" sz="3200" b="1" dirty="0" smtClean="0"/>
              <a:t>Human Resource Development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257800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sz="2000" dirty="0" smtClean="0"/>
              <a:t>Enrolment stable or rising after a period of modest decline</a:t>
            </a:r>
          </a:p>
          <a:p>
            <a:pPr lvl="1"/>
            <a:r>
              <a:rPr lang="en-US" sz="2000" dirty="0" smtClean="0"/>
              <a:t>Where budget limits growth in enrolment, entry bar is rising</a:t>
            </a:r>
          </a:p>
          <a:p>
            <a:pPr lvl="1"/>
            <a:r>
              <a:rPr lang="en-US" sz="2000" dirty="0" smtClean="0"/>
              <a:t>Growth is occurring:  </a:t>
            </a:r>
          </a:p>
          <a:p>
            <a:pPr lvl="2"/>
            <a:r>
              <a:rPr lang="en-US" sz="2000" dirty="0" smtClean="0"/>
              <a:t>U Manitoba has doubled undergrads in past 7 years</a:t>
            </a:r>
          </a:p>
          <a:p>
            <a:pPr lvl="2"/>
            <a:r>
              <a:rPr lang="en-US" sz="2000" dirty="0" smtClean="0"/>
              <a:t>Grad student numbers at U Alberta increased 40 % in past five years</a:t>
            </a:r>
          </a:p>
          <a:p>
            <a:pPr lvl="1"/>
            <a:r>
              <a:rPr lang="en-US" sz="2000" dirty="0" smtClean="0"/>
              <a:t>2/3rds are female</a:t>
            </a:r>
          </a:p>
          <a:p>
            <a:pPr lvl="1"/>
            <a:r>
              <a:rPr lang="en-US" sz="2000" dirty="0" smtClean="0"/>
              <a:t>Post grad increasing; over 50% are foreign students</a:t>
            </a:r>
          </a:p>
          <a:p>
            <a:pPr>
              <a:spcBef>
                <a:spcPts val="1800"/>
              </a:spcBef>
              <a:spcAft>
                <a:spcPts val="600"/>
              </a:spcAft>
            </a:pPr>
            <a:r>
              <a:rPr lang="en-US" sz="2000" dirty="0" smtClean="0"/>
              <a:t>Wider course offerings in all faculties</a:t>
            </a:r>
          </a:p>
          <a:p>
            <a:pPr lvl="1"/>
            <a:r>
              <a:rPr lang="en-US" sz="2000" dirty="0" smtClean="0"/>
              <a:t>Agro-ecology, environment, resource management, nutrition, dietetics, </a:t>
            </a:r>
            <a:r>
              <a:rPr lang="en-US" sz="2000" dirty="0" err="1" smtClean="0"/>
              <a:t>bioresources</a:t>
            </a:r>
            <a:r>
              <a:rPr lang="en-US" sz="2000" dirty="0" smtClean="0"/>
              <a:t>, </a:t>
            </a:r>
            <a:r>
              <a:rPr lang="en-US" sz="2000" dirty="0" err="1" smtClean="0"/>
              <a:t>biosystems</a:t>
            </a:r>
            <a:r>
              <a:rPr lang="en-US" sz="2000" dirty="0" smtClean="0"/>
              <a:t> engineering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en-US" sz="2000" dirty="0" smtClean="0"/>
              <a:t>Graduates get jobs!</a:t>
            </a:r>
          </a:p>
          <a:p>
            <a:pPr lvl="1"/>
            <a:r>
              <a:rPr lang="en-US" sz="2000" dirty="0"/>
              <a:t>e</a:t>
            </a:r>
            <a:r>
              <a:rPr lang="en-US" sz="2000" dirty="0" smtClean="0"/>
              <a:t>.g., U Manitoba </a:t>
            </a:r>
            <a:r>
              <a:rPr lang="en-US" sz="2000" dirty="0" err="1" smtClean="0"/>
              <a:t>ag</a:t>
            </a:r>
            <a:r>
              <a:rPr lang="en-US" sz="2000" dirty="0" smtClean="0"/>
              <a:t> grads have 1.85 job offers by graduation</a:t>
            </a:r>
          </a:p>
          <a:p>
            <a:pPr lvl="1"/>
            <a:r>
              <a:rPr lang="en-US" sz="2000" dirty="0" smtClean="0"/>
              <a:t>No “involuntary” unemployed DVMs on graduation</a:t>
            </a:r>
          </a:p>
          <a:p>
            <a:endParaRPr lang="en-US" sz="2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8357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7520940" cy="548640"/>
          </a:xfrm>
        </p:spPr>
        <p:txBody>
          <a:bodyPr/>
          <a:lstStyle/>
          <a:p>
            <a:r>
              <a:rPr lang="en-US" sz="3200" b="1" dirty="0" smtClean="0"/>
              <a:t>Human Resource Development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19200"/>
            <a:ext cx="7520940" cy="3579849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en-US" sz="2800" dirty="0" smtClean="0"/>
              <a:t>Veterinary Faculties:</a:t>
            </a:r>
          </a:p>
          <a:p>
            <a:pPr lvl="1"/>
            <a:r>
              <a:rPr lang="en-US" sz="2800" dirty="0" smtClean="0"/>
              <a:t>Stable DVM enrolment</a:t>
            </a:r>
          </a:p>
          <a:p>
            <a:pPr lvl="2"/>
            <a:r>
              <a:rPr lang="en-US" sz="2800" dirty="0" smtClean="0"/>
              <a:t>Limited by capacity and agreements </a:t>
            </a:r>
          </a:p>
          <a:p>
            <a:pPr lvl="2"/>
            <a:r>
              <a:rPr lang="en-US" sz="2800" dirty="0" smtClean="0"/>
              <a:t>More applicants than can be accepted</a:t>
            </a:r>
          </a:p>
          <a:p>
            <a:pPr lvl="1"/>
            <a:r>
              <a:rPr lang="en-US" sz="2800" dirty="0" smtClean="0"/>
              <a:t>Large and growing postgraduate population</a:t>
            </a:r>
          </a:p>
          <a:p>
            <a:pPr lvl="2"/>
            <a:r>
              <a:rPr lang="en-US" sz="2800" dirty="0" smtClean="0"/>
              <a:t>Both domestic and foreign</a:t>
            </a:r>
          </a:p>
          <a:p>
            <a:pPr lvl="1"/>
            <a:r>
              <a:rPr lang="en-US" sz="2800" dirty="0" smtClean="0"/>
              <a:t>Covers domestic animals, wild animals, and fish </a:t>
            </a:r>
          </a:p>
          <a:p>
            <a:pPr lvl="1">
              <a:buClrTx/>
            </a:pPr>
            <a:r>
              <a:rPr lang="en-US" sz="2800" dirty="0" smtClean="0"/>
              <a:t>Internationally accredited</a:t>
            </a:r>
          </a:p>
          <a:p>
            <a:pPr lvl="1"/>
            <a:r>
              <a:rPr lang="en-US" sz="2800" dirty="0" smtClean="0"/>
              <a:t>Home to Veterinarians Without Borders</a:t>
            </a:r>
          </a:p>
          <a:p>
            <a:pPr lvl="1"/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694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Research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43000"/>
            <a:ext cx="7520940" cy="53340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Agricultural productivity gains are different</a:t>
            </a:r>
          </a:p>
          <a:p>
            <a:pPr lvl="1"/>
            <a:r>
              <a:rPr lang="en-US" sz="2400" dirty="0" smtClean="0"/>
              <a:t>New varieties and their traits have a limited life span</a:t>
            </a:r>
          </a:p>
          <a:p>
            <a:pPr lvl="1"/>
            <a:r>
              <a:rPr lang="en-US" sz="2400" dirty="0" smtClean="0"/>
              <a:t>Diseases and pests eventually overcome virtually all varieties; speed and virulence vary</a:t>
            </a:r>
          </a:p>
          <a:p>
            <a:pPr lvl="1"/>
            <a:r>
              <a:rPr lang="en-US" sz="2400" dirty="0" smtClean="0"/>
              <a:t>Animal diseases/</a:t>
            </a:r>
            <a:r>
              <a:rPr lang="en-US" sz="2400" dirty="0" err="1" smtClean="0"/>
              <a:t>zoonotics</a:t>
            </a:r>
            <a:r>
              <a:rPr lang="en-US" sz="2400" dirty="0" smtClean="0"/>
              <a:t> also mutate with time</a:t>
            </a:r>
          </a:p>
          <a:p>
            <a:pPr>
              <a:spcBef>
                <a:spcPts val="0"/>
              </a:spcBef>
            </a:pPr>
            <a:endParaRPr lang="en-US" sz="2400" dirty="0" smtClean="0"/>
          </a:p>
          <a:p>
            <a:r>
              <a:rPr lang="en-US" sz="2400" dirty="0" smtClean="0"/>
              <a:t>Major investments needed to simply maintain crop and animal yields</a:t>
            </a:r>
          </a:p>
          <a:p>
            <a:pPr>
              <a:spcBef>
                <a:spcPts val="0"/>
              </a:spcBef>
            </a:pPr>
            <a:endParaRPr lang="en-US" sz="2400" dirty="0" smtClean="0"/>
          </a:p>
          <a:p>
            <a:pPr>
              <a:spcBef>
                <a:spcPts val="0"/>
              </a:spcBef>
            </a:pPr>
            <a:endParaRPr lang="en-US" sz="2400" dirty="0" smtClean="0"/>
          </a:p>
          <a:p>
            <a:r>
              <a:rPr lang="en-US" sz="2400" dirty="0" smtClean="0"/>
              <a:t>Only investments over and above maintenance research offer potential gains in productivity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8423-4D2F-4829-B136-71F0C2CEFE3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38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57201"/>
            <a:ext cx="8603459" cy="5845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2948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The Realities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8763000" cy="48768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Universities:</a:t>
            </a:r>
          </a:p>
          <a:p>
            <a:pPr lvl="1"/>
            <a:r>
              <a:rPr lang="en-US" sz="2400" dirty="0" smtClean="0"/>
              <a:t>Professorial advancement based on science output</a:t>
            </a:r>
          </a:p>
          <a:p>
            <a:pPr lvl="2"/>
            <a:r>
              <a:rPr lang="en-US" sz="2400" dirty="0" smtClean="0"/>
              <a:t>Published articles, IP and patents are “end products” in universities</a:t>
            </a:r>
          </a:p>
          <a:p>
            <a:pPr lvl="2"/>
            <a:r>
              <a:rPr lang="en-US" sz="2400" dirty="0" smtClean="0"/>
              <a:t>Growing recognition given for innovation joint with private firms</a:t>
            </a:r>
          </a:p>
          <a:p>
            <a:pPr lvl="2"/>
            <a:r>
              <a:rPr lang="en-US" sz="2400" dirty="0" smtClean="0"/>
              <a:t>Innovation is often commercial confidential, not publishable</a:t>
            </a:r>
          </a:p>
          <a:p>
            <a:pPr lvl="2"/>
            <a:endParaRPr lang="en-US" sz="2400" dirty="0" smtClean="0"/>
          </a:p>
          <a:p>
            <a:pPr lvl="1"/>
            <a:r>
              <a:rPr lang="en-US" sz="2400" dirty="0" smtClean="0"/>
              <a:t>Breadth of science in agriculture faculties much wider today</a:t>
            </a:r>
          </a:p>
          <a:p>
            <a:pPr lvl="2"/>
            <a:r>
              <a:rPr lang="en-US" sz="2400" dirty="0" smtClean="0"/>
              <a:t>To attract students to the faculties</a:t>
            </a:r>
          </a:p>
          <a:p>
            <a:pPr lvl="2"/>
            <a:r>
              <a:rPr lang="en-US" sz="2400" dirty="0" smtClean="0"/>
              <a:t>To play to Canada’s S and T priorities</a:t>
            </a:r>
          </a:p>
          <a:p>
            <a:pPr lvl="2"/>
            <a:r>
              <a:rPr lang="en-US" sz="2400" dirty="0" smtClean="0"/>
              <a:t>But this results in hollowing out </a:t>
            </a:r>
            <a:r>
              <a:rPr lang="en-US" sz="2400" dirty="0" err="1" smtClean="0"/>
              <a:t>agri</a:t>
            </a:r>
            <a:r>
              <a:rPr lang="en-US" sz="2400" dirty="0" smtClean="0"/>
              <a:t>-food productivity research</a:t>
            </a:r>
          </a:p>
          <a:p>
            <a:pPr lvl="2"/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87664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7520940" cy="548640"/>
          </a:xfrm>
        </p:spPr>
        <p:txBody>
          <a:bodyPr/>
          <a:lstStyle/>
          <a:p>
            <a:pPr algn="ctr"/>
            <a:r>
              <a:rPr lang="en-US" dirty="0"/>
              <a:t>The Realities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53000"/>
          </a:xfrm>
        </p:spPr>
        <p:txBody>
          <a:bodyPr>
            <a:noAutofit/>
          </a:bodyPr>
          <a:lstStyle/>
          <a:p>
            <a:r>
              <a:rPr lang="en-US" sz="2000" dirty="0" smtClean="0"/>
              <a:t>University research generates IP from both public and private funds</a:t>
            </a:r>
          </a:p>
          <a:p>
            <a:pPr>
              <a:spcBef>
                <a:spcPts val="1800"/>
              </a:spcBef>
              <a:spcAft>
                <a:spcPts val="600"/>
              </a:spcAft>
            </a:pPr>
            <a:r>
              <a:rPr lang="en-US" sz="2000" dirty="0" smtClean="0"/>
              <a:t>Universities have basically three options:</a:t>
            </a:r>
          </a:p>
          <a:p>
            <a:pPr lvl="1"/>
            <a:r>
              <a:rPr lang="en-US" sz="2000" dirty="0" smtClean="0"/>
              <a:t>Make it openly available</a:t>
            </a:r>
          </a:p>
          <a:p>
            <a:pPr lvl="1"/>
            <a:r>
              <a:rPr lang="en-US" sz="2000" dirty="0" smtClean="0"/>
              <a:t>Build walls around IP; wait for industry to climb the walls with money in hand</a:t>
            </a:r>
          </a:p>
          <a:p>
            <a:pPr lvl="1"/>
            <a:r>
              <a:rPr lang="en-US" sz="2000" dirty="0" smtClean="0"/>
              <a:t>Turn it over to the funder or an IP pool</a:t>
            </a:r>
          </a:p>
          <a:p>
            <a:pPr>
              <a:spcBef>
                <a:spcPts val="1800"/>
              </a:spcBef>
            </a:pPr>
            <a:r>
              <a:rPr lang="en-US" sz="2000" dirty="0" smtClean="0"/>
              <a:t>Several difficulties noted in university tech transfer in Canada</a:t>
            </a:r>
          </a:p>
          <a:p>
            <a:pPr lvl="1"/>
            <a:r>
              <a:rPr lang="en-US" sz="2000" dirty="0" smtClean="0"/>
              <a:t>Over pricing</a:t>
            </a:r>
          </a:p>
          <a:p>
            <a:pPr lvl="1"/>
            <a:r>
              <a:rPr lang="en-US" sz="2000" dirty="0" smtClean="0"/>
              <a:t>IP thickets</a:t>
            </a:r>
          </a:p>
          <a:p>
            <a:pPr lvl="1"/>
            <a:r>
              <a:rPr lang="en-US" sz="2000" dirty="0" smtClean="0"/>
              <a:t>IP protection and non-disclosure</a:t>
            </a:r>
          </a:p>
          <a:p>
            <a:pPr>
              <a:spcBef>
                <a:spcPts val="1800"/>
              </a:spcBef>
            </a:pPr>
            <a:r>
              <a:rPr lang="en-US" sz="2400" dirty="0" smtClean="0"/>
              <a:t>Often individually negotiated confidential agreements between government and universities on IP arising from research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210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The Realities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610600" cy="4953000"/>
          </a:xfrm>
        </p:spPr>
        <p:txBody>
          <a:bodyPr>
            <a:noAutofit/>
          </a:bodyPr>
          <a:lstStyle/>
          <a:p>
            <a:r>
              <a:rPr lang="en-US" sz="2000" dirty="0" smtClean="0"/>
              <a:t>Many obstacles to innovation and using IP:</a:t>
            </a:r>
          </a:p>
          <a:p>
            <a:endParaRPr lang="en-US" sz="2000" dirty="0" smtClean="0"/>
          </a:p>
          <a:p>
            <a:pPr lvl="1"/>
            <a:r>
              <a:rPr lang="en-US" sz="2000" dirty="0" smtClean="0"/>
              <a:t>Governments fear that a private sector firm will make money from promising public research results</a:t>
            </a:r>
          </a:p>
          <a:p>
            <a:pPr lvl="1"/>
            <a:endParaRPr lang="en-US" sz="2000" dirty="0" smtClean="0"/>
          </a:p>
          <a:p>
            <a:pPr lvl="1"/>
            <a:r>
              <a:rPr lang="en-US" sz="2000" dirty="0" smtClean="0"/>
              <a:t>Corporations hesitate to collaborate with competitors</a:t>
            </a:r>
          </a:p>
          <a:p>
            <a:pPr lvl="1"/>
            <a:endParaRPr lang="en-US" sz="2000" dirty="0" smtClean="0"/>
          </a:p>
          <a:p>
            <a:pPr lvl="1"/>
            <a:r>
              <a:rPr lang="en-US" sz="2000" dirty="0" smtClean="0"/>
              <a:t>Publicly funded and publicly available innovations often ignored: private sector cannot recoup design, scale-up and marketing expenditures based on innovations available to all</a:t>
            </a:r>
          </a:p>
          <a:p>
            <a:pPr lvl="1"/>
            <a:endParaRPr lang="en-US" sz="2000" dirty="0" smtClean="0"/>
          </a:p>
          <a:p>
            <a:pPr lvl="1"/>
            <a:endParaRPr lang="en-US" sz="2000" dirty="0" smtClean="0"/>
          </a:p>
          <a:p>
            <a:pPr marL="0" indent="0">
              <a:buNone/>
            </a:pPr>
            <a:r>
              <a:rPr lang="en-US" sz="1800" dirty="0" smtClean="0"/>
              <a:t>Source: Harvey </a:t>
            </a:r>
            <a:r>
              <a:rPr lang="en-US" sz="1800" dirty="0" err="1" smtClean="0"/>
              <a:t>Drucker</a:t>
            </a:r>
            <a:r>
              <a:rPr lang="en-US" sz="1800" dirty="0"/>
              <a:t>, Technology Transfer: A View from the Trenches. Proceedings from the conference ``Maximizing the Return From Genome Research,'' held 23-24 July </a:t>
            </a:r>
            <a:r>
              <a:rPr lang="en-US" sz="1800" dirty="0" smtClean="0"/>
              <a:t>1993.</a:t>
            </a:r>
          </a:p>
          <a:p>
            <a:pPr lvl="1"/>
            <a:endParaRPr lang="en-US" sz="2000" dirty="0" smtClean="0"/>
          </a:p>
          <a:p>
            <a:pPr lvl="1"/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510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7520940" cy="548640"/>
          </a:xfrm>
        </p:spPr>
        <p:txBody>
          <a:bodyPr/>
          <a:lstStyle/>
          <a:p>
            <a:pPr algn="ctr"/>
            <a:r>
              <a:rPr lang="en-US" b="1" dirty="0" smtClean="0"/>
              <a:t>The Realities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229600" cy="495300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Very few Canadian-based food processors</a:t>
            </a:r>
          </a:p>
          <a:p>
            <a:pPr lvl="1"/>
            <a:r>
              <a:rPr lang="en-US" sz="2000" dirty="0" smtClean="0"/>
              <a:t>Only 4 in the top 50 North American food and beverage sellers (2011)</a:t>
            </a:r>
          </a:p>
          <a:p>
            <a:pPr lvl="1"/>
            <a:r>
              <a:rPr lang="en-US" sz="2000" u="sng" dirty="0" smtClean="0"/>
              <a:t>Combined</a:t>
            </a:r>
            <a:r>
              <a:rPr lang="en-US" sz="2000" dirty="0" smtClean="0"/>
              <a:t> sales smaller than each of the top four</a:t>
            </a:r>
          </a:p>
          <a:p>
            <a:pPr lvl="1"/>
            <a:r>
              <a:rPr lang="en-US" sz="2000" dirty="0" smtClean="0"/>
              <a:t>No Canadian processing equipment manufacturers</a:t>
            </a:r>
          </a:p>
          <a:p>
            <a:pPr lvl="1"/>
            <a:endParaRPr lang="en-US" sz="2000" dirty="0" smtClean="0"/>
          </a:p>
          <a:p>
            <a:r>
              <a:rPr lang="en-US" sz="2000" dirty="0" smtClean="0"/>
              <a:t>Research funding mostly controlled by head offices located abroad</a:t>
            </a:r>
          </a:p>
          <a:p>
            <a:endParaRPr lang="en-US" sz="2000" dirty="0" smtClean="0"/>
          </a:p>
          <a:p>
            <a:r>
              <a:rPr lang="en-US" sz="2000" dirty="0" smtClean="0"/>
              <a:t>Some “project” research supported in </a:t>
            </a:r>
            <a:r>
              <a:rPr lang="en-US" sz="2000" dirty="0"/>
              <a:t>C</a:t>
            </a:r>
            <a:r>
              <a:rPr lang="en-US" sz="2000" dirty="0" smtClean="0"/>
              <a:t>anada by international firms</a:t>
            </a:r>
          </a:p>
          <a:p>
            <a:pPr lvl="1"/>
            <a:r>
              <a:rPr lang="en-US" sz="2000" dirty="0" smtClean="0"/>
              <a:t>Rarely support “programs” of research</a:t>
            </a:r>
          </a:p>
          <a:p>
            <a:pPr lvl="1"/>
            <a:r>
              <a:rPr lang="en-US" sz="2000" dirty="0" smtClean="0"/>
              <a:t>But the case has not really been made either</a:t>
            </a:r>
          </a:p>
          <a:p>
            <a:pPr lvl="1"/>
            <a:endParaRPr lang="en-US" sz="2000" dirty="0" smtClean="0"/>
          </a:p>
          <a:p>
            <a:r>
              <a:rPr lang="en-US" sz="2000" dirty="0" smtClean="0"/>
              <a:t>Innovation often embedded in foreign direct investments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216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9594" y="0"/>
            <a:ext cx="9239794" cy="6133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" y="6248400"/>
            <a:ext cx="891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Canada’s share of private industry research is below that of both USA and Europe.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0349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520940" cy="548640"/>
          </a:xfrm>
        </p:spPr>
        <p:txBody>
          <a:bodyPr/>
          <a:lstStyle/>
          <a:p>
            <a:pPr algn="ctr"/>
            <a:r>
              <a:rPr lang="en-US" dirty="0" smtClean="0"/>
              <a:t>Take-</a:t>
            </a:r>
            <a:r>
              <a:rPr lang="en-US" dirty="0" err="1" smtClean="0"/>
              <a:t>aways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534400" cy="5181600"/>
          </a:xfrm>
        </p:spPr>
        <p:txBody>
          <a:bodyPr>
            <a:noAutofit/>
          </a:bodyPr>
          <a:lstStyle/>
          <a:p>
            <a:r>
              <a:rPr lang="en-US" sz="2000" dirty="0" smtClean="0"/>
              <a:t>HQP development appears robust</a:t>
            </a:r>
          </a:p>
          <a:p>
            <a:pPr lvl="1"/>
            <a:r>
              <a:rPr lang="en-US" sz="2000" dirty="0" smtClean="0"/>
              <a:t>But very limited collaboration across universities</a:t>
            </a:r>
          </a:p>
          <a:p>
            <a:pPr lvl="1"/>
            <a:r>
              <a:rPr lang="en-US" sz="2000" dirty="0" smtClean="0"/>
              <a:t>Provincial silos; more open across national boundaries</a:t>
            </a:r>
          </a:p>
          <a:p>
            <a:pPr lvl="1"/>
            <a:endParaRPr lang="en-US" sz="2000" dirty="0" smtClean="0"/>
          </a:p>
          <a:p>
            <a:r>
              <a:rPr lang="en-US" sz="2000" dirty="0" smtClean="0"/>
              <a:t>Research collaboration among many universities </a:t>
            </a:r>
          </a:p>
          <a:p>
            <a:pPr lvl="1"/>
            <a:r>
              <a:rPr lang="en-US" sz="2000" dirty="0" smtClean="0"/>
              <a:t>Well-positioned over all internationally…impact and specialization</a:t>
            </a:r>
          </a:p>
          <a:p>
            <a:pPr lvl="1"/>
            <a:r>
              <a:rPr lang="en-US" sz="2000" dirty="0" smtClean="0"/>
              <a:t>Project oriented, much less “program” oriented</a:t>
            </a:r>
          </a:p>
          <a:p>
            <a:pPr lvl="1"/>
            <a:endParaRPr lang="en-US" sz="2000" dirty="0" smtClean="0"/>
          </a:p>
          <a:p>
            <a:r>
              <a:rPr lang="en-US" sz="2000" dirty="0" smtClean="0"/>
              <a:t>Long term research leading to innovation is a weakness</a:t>
            </a:r>
          </a:p>
          <a:p>
            <a:pPr lvl="1"/>
            <a:r>
              <a:rPr lang="en-US" sz="2000" dirty="0" smtClean="0"/>
              <a:t>Incremental innovation common, major FDI role</a:t>
            </a:r>
          </a:p>
          <a:p>
            <a:pPr lvl="1"/>
            <a:r>
              <a:rPr lang="en-US" sz="2000" dirty="0" smtClean="0"/>
              <a:t>Game-changing research for innovation less common</a:t>
            </a:r>
          </a:p>
          <a:p>
            <a:pPr lvl="1"/>
            <a:endParaRPr lang="en-US" sz="2000" dirty="0" smtClean="0"/>
          </a:p>
          <a:p>
            <a:r>
              <a:rPr lang="en-US" sz="2000" dirty="0" smtClean="0"/>
              <a:t>Major gap between research and private innovation: </a:t>
            </a:r>
          </a:p>
          <a:p>
            <a:pPr lvl="1"/>
            <a:r>
              <a:rPr lang="en-US" sz="2000" dirty="0" smtClean="0"/>
              <a:t>too risky for processing firms to undertake</a:t>
            </a:r>
          </a:p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872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Take-</a:t>
            </a:r>
            <a:r>
              <a:rPr lang="en-US" dirty="0" err="1" smtClean="0"/>
              <a:t>Aways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295400"/>
            <a:ext cx="7520940" cy="3579849"/>
          </a:xfrm>
        </p:spPr>
        <p:txBody>
          <a:bodyPr>
            <a:normAutofit/>
          </a:bodyPr>
          <a:lstStyle/>
          <a:p>
            <a:r>
              <a:rPr lang="en-US" sz="2000" dirty="0" smtClean="0"/>
              <a:t>Need to strengthen funding from producers and processors</a:t>
            </a:r>
          </a:p>
          <a:p>
            <a:pPr lvl="1"/>
            <a:r>
              <a:rPr lang="en-US" sz="2000" dirty="0" smtClean="0"/>
              <a:t>National funding arrangements for producers</a:t>
            </a:r>
          </a:p>
          <a:p>
            <a:pPr lvl="1"/>
            <a:r>
              <a:rPr lang="en-US" sz="2000" dirty="0" smtClean="0"/>
              <a:t>Tap funding from processors with “programs” of research</a:t>
            </a:r>
          </a:p>
          <a:p>
            <a:pPr lvl="1"/>
            <a:endParaRPr lang="en-US" sz="2000" dirty="0" smtClean="0"/>
          </a:p>
          <a:p>
            <a:r>
              <a:rPr lang="en-US" sz="2000" dirty="0" smtClean="0"/>
              <a:t>Domestic partnership platforms needed for “programs of research”</a:t>
            </a:r>
          </a:p>
          <a:p>
            <a:pPr lvl="1"/>
            <a:r>
              <a:rPr lang="en-US" sz="2000" dirty="0" smtClean="0"/>
              <a:t>For funding, for goal-oriented research networks</a:t>
            </a:r>
          </a:p>
          <a:p>
            <a:pPr lvl="1"/>
            <a:r>
              <a:rPr lang="en-US" sz="2000" dirty="0" smtClean="0"/>
              <a:t>It’s less about urging processors to do research and more about enabling processors to fund research</a:t>
            </a:r>
          </a:p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8064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520940" cy="548640"/>
          </a:xfrm>
        </p:spPr>
        <p:txBody>
          <a:bodyPr/>
          <a:lstStyle/>
          <a:p>
            <a:pPr algn="ctr"/>
            <a:r>
              <a:rPr lang="en-US" b="1" dirty="0"/>
              <a:t>Take-</a:t>
            </a:r>
            <a:r>
              <a:rPr lang="en-US" b="1" dirty="0" err="1"/>
              <a:t>Aways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8229600" cy="4800600"/>
          </a:xfrm>
        </p:spPr>
        <p:txBody>
          <a:bodyPr>
            <a:noAutofit/>
          </a:bodyPr>
          <a:lstStyle/>
          <a:p>
            <a:r>
              <a:rPr lang="en-US" sz="2000" dirty="0" smtClean="0"/>
              <a:t>Goal-oriented </a:t>
            </a:r>
            <a:r>
              <a:rPr lang="en-US" sz="2000" dirty="0"/>
              <a:t>research </a:t>
            </a:r>
            <a:r>
              <a:rPr lang="en-US" sz="2000" dirty="0" smtClean="0"/>
              <a:t>networks</a:t>
            </a:r>
          </a:p>
          <a:p>
            <a:pPr lvl="1"/>
            <a:r>
              <a:rPr lang="en-US" sz="2000" dirty="0" smtClean="0"/>
              <a:t>Wide range of disciplines, several partners, including innovators</a:t>
            </a:r>
          </a:p>
          <a:p>
            <a:pPr lvl="1"/>
            <a:r>
              <a:rPr lang="en-US" sz="2000" dirty="0" smtClean="0"/>
              <a:t>Does industry need anti-trust protection to enable collaboration?</a:t>
            </a:r>
          </a:p>
          <a:p>
            <a:pPr lvl="1"/>
            <a:endParaRPr lang="en-US" sz="2000" dirty="0" smtClean="0"/>
          </a:p>
          <a:p>
            <a:r>
              <a:rPr lang="en-US" sz="2000" dirty="0" smtClean="0"/>
              <a:t>Examples include:</a:t>
            </a:r>
          </a:p>
          <a:p>
            <a:pPr lvl="1"/>
            <a:r>
              <a:rPr lang="en-US" sz="2000" dirty="0" smtClean="0"/>
              <a:t>Beef productivity, nutrition, health management, feedstuff improvement, environment, gene mapping for selection across multiple traits</a:t>
            </a:r>
          </a:p>
          <a:p>
            <a:pPr lvl="1"/>
            <a:r>
              <a:rPr lang="en-US" sz="2000" dirty="0" smtClean="0"/>
              <a:t>Food safety</a:t>
            </a:r>
          </a:p>
          <a:p>
            <a:pPr lvl="1"/>
            <a:r>
              <a:rPr lang="en-US" sz="2000" dirty="0" smtClean="0"/>
              <a:t>Environmental and resource sustainability, including adaptation to climate change</a:t>
            </a:r>
          </a:p>
          <a:p>
            <a:pPr lvl="1"/>
            <a:r>
              <a:rPr lang="en-US" sz="2000" dirty="0"/>
              <a:t>Adapting </a:t>
            </a:r>
            <a:r>
              <a:rPr lang="en-US" sz="2000" dirty="0" smtClean="0"/>
              <a:t>our plants and animals/meats </a:t>
            </a:r>
            <a:r>
              <a:rPr lang="en-US" sz="2000" dirty="0"/>
              <a:t>to </a:t>
            </a:r>
            <a:r>
              <a:rPr lang="en-US" sz="2000" dirty="0" smtClean="0"/>
              <a:t>user </a:t>
            </a:r>
            <a:r>
              <a:rPr lang="en-US" sz="2000" dirty="0"/>
              <a:t>and </a:t>
            </a:r>
            <a:r>
              <a:rPr lang="en-US" sz="2000" dirty="0" smtClean="0"/>
              <a:t>consumer demands</a:t>
            </a:r>
          </a:p>
          <a:p>
            <a:pPr lvl="1"/>
            <a:endParaRPr lang="en-US" sz="2000" dirty="0" smtClean="0"/>
          </a:p>
          <a:p>
            <a:r>
              <a:rPr lang="en-US" sz="2000" dirty="0" smtClean="0"/>
              <a:t>These examples are described in the CFAVM report to the Senate Standing Committee, June 2012</a:t>
            </a:r>
          </a:p>
          <a:p>
            <a:pPr lvl="1"/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69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Finally…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/>
          </a:bodyPr>
          <a:lstStyle/>
          <a:p>
            <a:r>
              <a:rPr lang="en-US" sz="2000" dirty="0" smtClean="0"/>
              <a:t>Major strengths in governmental and university-based research</a:t>
            </a:r>
          </a:p>
          <a:p>
            <a:pPr lvl="1"/>
            <a:r>
              <a:rPr lang="en-US" sz="2000" dirty="0" smtClean="0"/>
              <a:t>Each party has specific roles</a:t>
            </a:r>
          </a:p>
          <a:p>
            <a:pPr lvl="1"/>
            <a:r>
              <a:rPr lang="en-US" sz="2000" dirty="0" smtClean="0"/>
              <a:t>But they also have overlapping roles</a:t>
            </a:r>
          </a:p>
          <a:p>
            <a:pPr lvl="1"/>
            <a:endParaRPr lang="en-US" sz="2000" dirty="0" smtClean="0"/>
          </a:p>
          <a:p>
            <a:r>
              <a:rPr lang="en-US" sz="2000" dirty="0" smtClean="0"/>
              <a:t>Private industry has a role: but weaknesses abound</a:t>
            </a:r>
          </a:p>
          <a:p>
            <a:pPr lvl="1"/>
            <a:r>
              <a:rPr lang="en-US" sz="2000" dirty="0" smtClean="0"/>
              <a:t>External industry ownership</a:t>
            </a:r>
          </a:p>
          <a:p>
            <a:pPr lvl="1"/>
            <a:r>
              <a:rPr lang="en-US" sz="2000" dirty="0" smtClean="0"/>
              <a:t>Domestic innovation shy</a:t>
            </a:r>
          </a:p>
          <a:p>
            <a:pPr lvl="1"/>
            <a:endParaRPr lang="en-US" sz="2000" dirty="0" smtClean="0"/>
          </a:p>
          <a:p>
            <a:r>
              <a:rPr lang="en-US" sz="2000" dirty="0" smtClean="0"/>
              <a:t>Can we find business models/platforms across all partners to build on our strengths?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7075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839200" cy="4525963"/>
          </a:xfrm>
        </p:spPr>
        <p:txBody>
          <a:bodyPr>
            <a:normAutofit/>
          </a:bodyPr>
          <a:lstStyle/>
          <a:p>
            <a:endParaRPr lang="en-US" sz="2400" dirty="0" smtClean="0"/>
          </a:p>
          <a:p>
            <a:pPr marL="0" indent="0" algn="ctr">
              <a:buNone/>
            </a:pPr>
            <a:r>
              <a:rPr lang="en-US" sz="2800" b="0" dirty="0" smtClean="0"/>
              <a:t>ACFAVM extends thanks to the</a:t>
            </a:r>
          </a:p>
          <a:p>
            <a:pPr marL="0" indent="0" algn="ctr">
              <a:buNone/>
            </a:pPr>
            <a:r>
              <a:rPr lang="en-US" sz="2800" b="0" dirty="0" smtClean="0"/>
              <a:t> Federal-Provincial-Territorial Deputy Ministers </a:t>
            </a:r>
          </a:p>
          <a:p>
            <a:pPr marL="0" indent="0" algn="ctr">
              <a:buNone/>
            </a:pPr>
            <a:r>
              <a:rPr lang="en-US" sz="2800" b="0" dirty="0" smtClean="0"/>
              <a:t>for the opportunity to work toward </a:t>
            </a:r>
          </a:p>
          <a:p>
            <a:pPr marL="0" indent="0" algn="ctr">
              <a:buNone/>
            </a:pPr>
            <a:r>
              <a:rPr lang="en-US" sz="2800" b="0" dirty="0" smtClean="0"/>
              <a:t>collaborative partnerships </a:t>
            </a:r>
          </a:p>
          <a:p>
            <a:pPr marL="0" indent="0" algn="ctr">
              <a:buNone/>
            </a:pPr>
            <a:r>
              <a:rPr lang="en-US" sz="2800" b="0" dirty="0"/>
              <a:t>i</a:t>
            </a:r>
            <a:r>
              <a:rPr lang="en-US" sz="2800" b="0" dirty="0" smtClean="0"/>
              <a:t>n HQP development, </a:t>
            </a:r>
          </a:p>
          <a:p>
            <a:pPr marL="0" indent="0" algn="ctr">
              <a:buNone/>
            </a:pPr>
            <a:r>
              <a:rPr lang="en-US" sz="2800" b="0" dirty="0" smtClean="0"/>
              <a:t>and research and innovation</a:t>
            </a:r>
          </a:p>
          <a:p>
            <a:pPr marL="0" indent="0" algn="ctr">
              <a:buNone/>
            </a:pPr>
            <a:r>
              <a:rPr lang="en-US" sz="2800" b="0" dirty="0"/>
              <a:t>f</a:t>
            </a:r>
            <a:r>
              <a:rPr lang="en-US" sz="2800" b="0" dirty="0" smtClean="0"/>
              <a:t>or agriculture and food</a:t>
            </a:r>
            <a:endParaRPr lang="en-US" sz="2800" b="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1879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51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4F47D-07D1-4238-B313-5ADC99234334}" type="slidenum">
              <a:rPr lang="en-CA" smtClean="0"/>
              <a:pPr>
                <a:defRPr/>
              </a:pPr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703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7289</TotalTime>
  <Words>1562</Words>
  <Application>Microsoft Office PowerPoint</Application>
  <PresentationFormat>On-screen Show (4:3)</PresentationFormat>
  <Paragraphs>264</Paragraphs>
  <Slides>30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Theme1</vt:lpstr>
      <vt:lpstr>1_Custom Design</vt:lpstr>
      <vt:lpstr>1_Theme1</vt:lpstr>
      <vt:lpstr>2_Custom Design</vt:lpstr>
      <vt:lpstr>Angles</vt:lpstr>
      <vt:lpstr>University Roles in Science, Innovation and HQP in the Canadian Agri-food System</vt:lpstr>
      <vt:lpstr>ACFAVM</vt:lpstr>
      <vt:lpstr>ACFAVM  Mission</vt:lpstr>
      <vt:lpstr>Agriculture and Food Research</vt:lpstr>
      <vt:lpstr>Agriculture and Food Research</vt:lpstr>
      <vt:lpstr>Agriculture and Food Research</vt:lpstr>
      <vt:lpstr>Agriculture and Food Research</vt:lpstr>
      <vt:lpstr>Agriculture and Food Research</vt:lpstr>
      <vt:lpstr>PowerPoint Presentation</vt:lpstr>
      <vt:lpstr>PowerPoint Presentation</vt:lpstr>
      <vt:lpstr>PowerPoint Presentation</vt:lpstr>
      <vt:lpstr>Human Resource Development</vt:lpstr>
      <vt:lpstr>Human Resource Development</vt:lpstr>
      <vt:lpstr>Human Resource Development</vt:lpstr>
      <vt:lpstr>Human Resource Development</vt:lpstr>
      <vt:lpstr>Human Resource Development</vt:lpstr>
      <vt:lpstr>Human Resource Development</vt:lpstr>
      <vt:lpstr>Research Investment</vt:lpstr>
      <vt:lpstr>PowerPoint Presentation</vt:lpstr>
      <vt:lpstr>The Realities</vt:lpstr>
      <vt:lpstr>The Realities</vt:lpstr>
      <vt:lpstr>The Realities</vt:lpstr>
      <vt:lpstr>The Realities</vt:lpstr>
      <vt:lpstr>PowerPoint Presentation</vt:lpstr>
      <vt:lpstr>Take-aways</vt:lpstr>
      <vt:lpstr>Take-Aways</vt:lpstr>
      <vt:lpstr>Take-Aways</vt:lpstr>
      <vt:lpstr>Finally…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University Roles in Science, Innovation and HQP in the Canadian Agri-food System</dc:title>
  <dc:creator>Douglas D. Hedley</dc:creator>
  <cp:lastModifiedBy>Douglas D. Hedley</cp:lastModifiedBy>
  <cp:revision>58</cp:revision>
  <dcterms:created xsi:type="dcterms:W3CDTF">2013-04-08T17:51:40Z</dcterms:created>
  <dcterms:modified xsi:type="dcterms:W3CDTF">2013-04-23T02:50:11Z</dcterms:modified>
</cp:coreProperties>
</file>